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0"/>
  </p:notesMasterIdLst>
  <p:sldIdLst>
    <p:sldId id="257" r:id="rId2"/>
    <p:sldId id="309" r:id="rId3"/>
    <p:sldId id="325" r:id="rId4"/>
    <p:sldId id="311" r:id="rId5"/>
    <p:sldId id="310" r:id="rId6"/>
    <p:sldId id="317" r:id="rId7"/>
    <p:sldId id="323" r:id="rId8"/>
    <p:sldId id="315" r:id="rId9"/>
    <p:sldId id="316" r:id="rId10"/>
    <p:sldId id="308" r:id="rId11"/>
    <p:sldId id="285" r:id="rId12"/>
    <p:sldId id="318" r:id="rId13"/>
    <p:sldId id="326" r:id="rId14"/>
    <p:sldId id="327" r:id="rId15"/>
    <p:sldId id="328" r:id="rId16"/>
    <p:sldId id="313" r:id="rId17"/>
    <p:sldId id="314" r:id="rId18"/>
    <p:sldId id="322"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155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1EC729-8C0E-4794-80ED-3CE86C5463EB}" type="datetimeFigureOut">
              <a:rPr lang="en-US" smtClean="0"/>
              <a:pPr/>
              <a:t>1/17/2023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03AAE6-CC7D-4CB7-A15C-0DB0E230541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C14F7D7-82D8-4CF5-BF8F-129EEB082A4E}"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13</a:t>
            </a:fld>
            <a:endParaRPr lang="en-US"/>
          </a:p>
        </p:txBody>
      </p:sp>
    </p:spTree>
    <p:extLst>
      <p:ext uri="{BB962C8B-B14F-4D97-AF65-F5344CB8AC3E}">
        <p14:creationId xmlns:p14="http://schemas.microsoft.com/office/powerpoint/2010/main" val="27124306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14</a:t>
            </a:fld>
            <a:endParaRPr lang="en-US"/>
          </a:p>
        </p:txBody>
      </p:sp>
    </p:spTree>
    <p:extLst>
      <p:ext uri="{BB962C8B-B14F-4D97-AF65-F5344CB8AC3E}">
        <p14:creationId xmlns:p14="http://schemas.microsoft.com/office/powerpoint/2010/main" val="40635463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15</a:t>
            </a:fld>
            <a:endParaRPr lang="en-US"/>
          </a:p>
        </p:txBody>
      </p:sp>
    </p:spTree>
    <p:extLst>
      <p:ext uri="{BB962C8B-B14F-4D97-AF65-F5344CB8AC3E}">
        <p14:creationId xmlns:p14="http://schemas.microsoft.com/office/powerpoint/2010/main" val="6112286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18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2</a:t>
            </a:fld>
            <a:endParaRPr lang="en-US"/>
          </a:p>
        </p:txBody>
      </p:sp>
    </p:spTree>
    <p:extLst>
      <p:ext uri="{BB962C8B-B14F-4D97-AF65-F5344CB8AC3E}">
        <p14:creationId xmlns:p14="http://schemas.microsoft.com/office/powerpoint/2010/main" val="1557511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3</a:t>
            </a:fld>
            <a:endParaRPr lang="en-US"/>
          </a:p>
        </p:txBody>
      </p:sp>
    </p:spTree>
    <p:extLst>
      <p:ext uri="{BB962C8B-B14F-4D97-AF65-F5344CB8AC3E}">
        <p14:creationId xmlns:p14="http://schemas.microsoft.com/office/powerpoint/2010/main" val="26869151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a:t>Click to edit Master title style</a:t>
            </a:r>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480C4ADC-EFFD-4236-9EF6-75F7847C1A36}" type="datetimeFigureOut">
              <a:rPr lang="en-US" smtClean="0"/>
              <a:pPr/>
              <a:t>1/17/2023</a:t>
            </a:fld>
            <a:endParaRPr lang="en-US"/>
          </a:p>
        </p:txBody>
      </p:sp>
      <p:sp>
        <p:nvSpPr>
          <p:cNvPr id="16" name="Slide Number Placeholder 15"/>
          <p:cNvSpPr>
            <a:spLocks noGrp="1"/>
          </p:cNvSpPr>
          <p:nvPr>
            <p:ph type="sldNum" sz="quarter" idx="11"/>
          </p:nvPr>
        </p:nvSpPr>
        <p:spPr/>
        <p:txBody>
          <a:bodyPr/>
          <a:lstStyle/>
          <a:p>
            <a:fld id="{2BA76E1D-847B-437A-98A7-08F6B7557078}"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80C4ADC-EFFD-4236-9EF6-75F7847C1A36}" type="datetimeFigureOut">
              <a:rPr lang="en-US" smtClean="0"/>
              <a:pPr/>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A76E1D-847B-437A-98A7-08F6B755707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80C4ADC-EFFD-4236-9EF6-75F7847C1A36}" type="datetimeFigureOut">
              <a:rPr lang="en-US" smtClean="0"/>
              <a:pPr/>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A76E1D-847B-437A-98A7-08F6B755707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4" name="Date Placeholder 13"/>
          <p:cNvSpPr>
            <a:spLocks noGrp="1"/>
          </p:cNvSpPr>
          <p:nvPr>
            <p:ph type="dt" sz="half" idx="14"/>
          </p:nvPr>
        </p:nvSpPr>
        <p:spPr/>
        <p:txBody>
          <a:bodyPr/>
          <a:lstStyle/>
          <a:p>
            <a:fld id="{480C4ADC-EFFD-4236-9EF6-75F7847C1A36}" type="datetimeFigureOut">
              <a:rPr lang="en-US" smtClean="0"/>
              <a:pPr/>
              <a:t>1/17/2023</a:t>
            </a:fld>
            <a:endParaRPr lang="en-US"/>
          </a:p>
        </p:txBody>
      </p:sp>
      <p:sp>
        <p:nvSpPr>
          <p:cNvPr id="15" name="Slide Number Placeholder 14"/>
          <p:cNvSpPr>
            <a:spLocks noGrp="1"/>
          </p:cNvSpPr>
          <p:nvPr>
            <p:ph type="sldNum" sz="quarter" idx="15"/>
          </p:nvPr>
        </p:nvSpPr>
        <p:spPr/>
        <p:txBody>
          <a:bodyPr/>
          <a:lstStyle>
            <a:lvl1pPr algn="ctr">
              <a:defRPr/>
            </a:lvl1pPr>
          </a:lstStyle>
          <a:p>
            <a:fld id="{2BA76E1D-847B-437A-98A7-08F6B7557078}"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80C4ADC-EFFD-4236-9EF6-75F7847C1A36}" type="datetimeFigureOut">
              <a:rPr lang="en-US" smtClean="0"/>
              <a:pPr/>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A76E1D-847B-437A-98A7-08F6B7557078}"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a:t>Click to edit Master title style</a:t>
            </a:r>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80C4ADC-EFFD-4236-9EF6-75F7847C1A36}" type="datetimeFigureOut">
              <a:rPr lang="en-US" smtClean="0"/>
              <a:pPr/>
              <a:t>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A76E1D-847B-437A-98A7-08F6B7557078}" type="slidenum">
              <a:rPr lang="en-US" smtClean="0"/>
              <a:pPr/>
              <a:t>‹#›</a:t>
            </a:fld>
            <a:endParaRPr lang="en-US"/>
          </a:p>
        </p:txBody>
      </p:sp>
      <p:sp>
        <p:nvSpPr>
          <p:cNvPr id="2" name="Title 1"/>
          <p:cNvSpPr>
            <a:spLocks noGrp="1"/>
          </p:cNvSpPr>
          <p:nvPr>
            <p:ph type="title"/>
          </p:nvPr>
        </p:nvSpPr>
        <p:spPr/>
        <p:txBody>
          <a:bodyPr/>
          <a:lstStyle/>
          <a:p>
            <a:r>
              <a:rPr kumimoji="0" lang="en-US"/>
              <a:t>Click to edit Master title style</a:t>
            </a:r>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2BA76E1D-847B-437A-98A7-08F6B7557078}"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480C4ADC-EFFD-4236-9EF6-75F7847C1A36}" type="datetimeFigureOut">
              <a:rPr lang="en-US" smtClean="0"/>
              <a:pPr/>
              <a:t>1/17/2023</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a:t>Click to edit Master title style</a:t>
            </a:r>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80C4ADC-EFFD-4236-9EF6-75F7847C1A36}" type="datetimeFigureOut">
              <a:rPr lang="en-US" smtClean="0"/>
              <a:pPr/>
              <a:t>1/17/2023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BA76E1D-847B-437A-98A7-08F6B7557078}" type="slidenum">
              <a:rPr lang="en-US" smtClean="0"/>
              <a:pPr/>
              <a:t>‹#›</a:t>
            </a:fld>
            <a:endParaRPr lang="en-US"/>
          </a:p>
        </p:txBody>
      </p:sp>
      <p:sp>
        <p:nvSpPr>
          <p:cNvPr id="2" name="Title 1"/>
          <p:cNvSpPr>
            <a:spLocks noGrp="1"/>
          </p:cNvSpPr>
          <p:nvPr>
            <p:ph type="title"/>
          </p:nvPr>
        </p:nvSpPr>
        <p:spPr/>
        <p:txBody>
          <a:bodyPr/>
          <a:lstStyle/>
          <a:p>
            <a:r>
              <a:rPr kumimoji="0"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0C4ADC-EFFD-4236-9EF6-75F7847C1A36}" type="datetimeFigureOut">
              <a:rPr lang="en-US" smtClean="0"/>
              <a:pPr/>
              <a:t>1/17/2023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BA76E1D-847B-437A-98A7-08F6B755707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a:t>Click to edit Master title style</a:t>
            </a:r>
          </a:p>
        </p:txBody>
      </p:sp>
      <p:sp>
        <p:nvSpPr>
          <p:cNvPr id="8" name="Date Placeholder 7"/>
          <p:cNvSpPr>
            <a:spLocks noGrp="1"/>
          </p:cNvSpPr>
          <p:nvPr>
            <p:ph type="dt" sz="half" idx="14"/>
          </p:nvPr>
        </p:nvSpPr>
        <p:spPr/>
        <p:txBody>
          <a:bodyPr/>
          <a:lstStyle/>
          <a:p>
            <a:fld id="{480C4ADC-EFFD-4236-9EF6-75F7847C1A36}" type="datetimeFigureOut">
              <a:rPr lang="en-US" smtClean="0"/>
              <a:pPr/>
              <a:t>1/17/2023</a:t>
            </a:fld>
            <a:endParaRPr lang="en-US"/>
          </a:p>
        </p:txBody>
      </p:sp>
      <p:sp>
        <p:nvSpPr>
          <p:cNvPr id="9" name="Slide Number Placeholder 8"/>
          <p:cNvSpPr>
            <a:spLocks noGrp="1"/>
          </p:cNvSpPr>
          <p:nvPr>
            <p:ph type="sldNum" sz="quarter" idx="15"/>
          </p:nvPr>
        </p:nvSpPr>
        <p:spPr/>
        <p:txBody>
          <a:bodyPr/>
          <a:lstStyle/>
          <a:p>
            <a:fld id="{2BA76E1D-847B-437A-98A7-08F6B7557078}"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a:t>Click to edit Master title style</a:t>
            </a:r>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a:t>Click icon to add picture</a:t>
            </a:r>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8" name="Date Placeholder 7"/>
          <p:cNvSpPr>
            <a:spLocks noGrp="1"/>
          </p:cNvSpPr>
          <p:nvPr>
            <p:ph type="dt" sz="half" idx="10"/>
          </p:nvPr>
        </p:nvSpPr>
        <p:spPr/>
        <p:txBody>
          <a:bodyPr/>
          <a:lstStyle/>
          <a:p>
            <a:fld id="{480C4ADC-EFFD-4236-9EF6-75F7847C1A36}" type="datetimeFigureOut">
              <a:rPr lang="en-US" smtClean="0"/>
              <a:pPr/>
              <a:t>1/17/2023</a:t>
            </a:fld>
            <a:endParaRPr lang="en-US"/>
          </a:p>
        </p:txBody>
      </p:sp>
      <p:sp>
        <p:nvSpPr>
          <p:cNvPr id="9" name="Slide Number Placeholder 8"/>
          <p:cNvSpPr>
            <a:spLocks noGrp="1"/>
          </p:cNvSpPr>
          <p:nvPr>
            <p:ph type="sldNum" sz="quarter" idx="11"/>
          </p:nvPr>
        </p:nvSpPr>
        <p:spPr/>
        <p:txBody>
          <a:bodyPr/>
          <a:lstStyle/>
          <a:p>
            <a:fld id="{2BA76E1D-847B-437A-98A7-08F6B7557078}"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480C4ADC-EFFD-4236-9EF6-75F7847C1A36}" type="datetimeFigureOut">
              <a:rPr lang="en-US" smtClean="0"/>
              <a:pPr/>
              <a:t>1/17/2023</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2BA76E1D-847B-437A-98A7-08F6B7557078}"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a:t>Click to edit Master title style</a:t>
            </a:r>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hyperlink" Target="https://www.jpl.nasa.gov/edu/learn/activities/science-fair-project/"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hyperlink" Target="https://www.youtube.com/watch?v=_8VOEqC7KLA" TargetMode="Externa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HpCvWuvCUoA"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hyperlink" Target="https://www.youtube.com/watch?v=kNZi12OV9Xc"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AutoShape 2" descr="Related imag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7588" name="AutoShape 4" descr="Related imag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 name="Picture 3" descr="focus.jpg"/>
          <p:cNvPicPr>
            <a:picLocks noChangeAspect="1"/>
          </p:cNvPicPr>
          <p:nvPr/>
        </p:nvPicPr>
        <p:blipFill>
          <a:blip r:embed="rId3" cstate="print"/>
          <a:stretch>
            <a:fillRect/>
          </a:stretch>
        </p:blipFill>
        <p:spPr>
          <a:xfrm>
            <a:off x="254000" y="171450"/>
            <a:ext cx="8509000" cy="6381750"/>
          </a:xfrm>
          <a:prstGeom prst="rect">
            <a:avLst/>
          </a:prstGeom>
        </p:spPr>
      </p:pic>
      <p:sp>
        <p:nvSpPr>
          <p:cNvPr id="5" name="TextBox 4"/>
          <p:cNvSpPr txBox="1"/>
          <p:nvPr/>
        </p:nvSpPr>
        <p:spPr>
          <a:xfrm>
            <a:off x="914400" y="228600"/>
            <a:ext cx="8001000" cy="769441"/>
          </a:xfrm>
          <a:prstGeom prst="rect">
            <a:avLst/>
          </a:prstGeom>
          <a:noFill/>
        </p:spPr>
        <p:txBody>
          <a:bodyPr wrap="square" rtlCol="0">
            <a:spAutoFit/>
          </a:bodyPr>
          <a:lstStyle/>
          <a:p>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haroni" pitchFamily="2" charset="-79"/>
                <a:cs typeface="Aharoni" pitchFamily="2" charset="-79"/>
              </a:rPr>
              <a:t>Week at A Glance for </a:t>
            </a:r>
            <a:r>
              <a:rPr lang="en-US" sz="4400" dirty="0">
                <a:ln w="18415" cmpd="sng">
                  <a:solidFill>
                    <a:srgbClr val="FFFFFF"/>
                  </a:solidFill>
                  <a:prstDash val="solid"/>
                </a:ln>
                <a:solidFill>
                  <a:schemeClr val="tx1">
                    <a:lumMod val="95000"/>
                    <a:lumOff val="5000"/>
                  </a:schemeClr>
                </a:solidFill>
                <a:effectLst>
                  <a:outerShdw blurRad="38100" dist="38100" dir="2700000" algn="tl">
                    <a:srgbClr val="000000">
                      <a:alpha val="43137"/>
                    </a:srgbClr>
                  </a:outerShdw>
                </a:effectLst>
                <a:latin typeface="Aharoni" pitchFamily="2" charset="-79"/>
                <a:cs typeface="Aharoni" pitchFamily="2" charset="-79"/>
              </a:rPr>
              <a:t>Science</a:t>
            </a:r>
          </a:p>
        </p:txBody>
      </p:sp>
      <p:sp>
        <p:nvSpPr>
          <p:cNvPr id="6" name="TextBox 5"/>
          <p:cNvSpPr txBox="1"/>
          <p:nvPr/>
        </p:nvSpPr>
        <p:spPr>
          <a:xfrm>
            <a:off x="5715000" y="2057400"/>
            <a:ext cx="3124200" cy="1569660"/>
          </a:xfrm>
          <a:prstGeom prst="rect">
            <a:avLst/>
          </a:prstGeom>
          <a:noFill/>
        </p:spPr>
        <p:txBody>
          <a:bodyPr wrap="square" rtlCol="0">
            <a:spAutoFit/>
          </a:bodyPr>
          <a:lstStyle/>
          <a:p>
            <a:pPr algn="ctr"/>
            <a:r>
              <a:rPr lang="en-US" sz="4800" b="1" dirty="0">
                <a:solidFill>
                  <a:srgbClr val="FFFF00"/>
                </a:solidFill>
                <a:latin typeface="Times New Roman" pitchFamily="18" charset="0"/>
                <a:cs typeface="Times New Roman" pitchFamily="18" charset="0"/>
              </a:rPr>
              <a:t>January </a:t>
            </a:r>
          </a:p>
          <a:p>
            <a:pPr algn="ctr"/>
            <a:r>
              <a:rPr lang="en-US" sz="4800" b="1" dirty="0">
                <a:solidFill>
                  <a:srgbClr val="FFFF00"/>
                </a:solidFill>
                <a:latin typeface="Times New Roman" pitchFamily="18" charset="0"/>
                <a:cs typeface="Times New Roman" pitchFamily="18" charset="0"/>
              </a:rPr>
              <a:t>17-20</a:t>
            </a:r>
          </a:p>
        </p:txBody>
      </p:sp>
      <p:sp>
        <p:nvSpPr>
          <p:cNvPr id="7" name="TextBox 6"/>
          <p:cNvSpPr txBox="1"/>
          <p:nvPr/>
        </p:nvSpPr>
        <p:spPr>
          <a:xfrm>
            <a:off x="6324600" y="3810000"/>
            <a:ext cx="2438400" cy="1754326"/>
          </a:xfrm>
          <a:prstGeom prst="rect">
            <a:avLst/>
          </a:prstGeom>
          <a:noFill/>
        </p:spPr>
        <p:txBody>
          <a:bodyPr wrap="square" rtlCol="0">
            <a:spAutoFit/>
          </a:bodyPr>
          <a:lstStyle/>
          <a:p>
            <a:r>
              <a:rPr lang="en-US" sz="3600" dirty="0">
                <a:solidFill>
                  <a:srgbClr val="92D050"/>
                </a:solidFill>
                <a:effectLst>
                  <a:outerShdw blurRad="38100" dist="38100" dir="2700000" algn="tl">
                    <a:srgbClr val="000000">
                      <a:alpha val="43137"/>
                    </a:srgbClr>
                  </a:outerShdw>
                </a:effectLst>
                <a:latin typeface="US" pitchFamily="82" charset="0"/>
              </a:rPr>
              <a:t>Weather and</a:t>
            </a:r>
          </a:p>
          <a:p>
            <a:r>
              <a:rPr lang="en-US" sz="3600" dirty="0">
                <a:solidFill>
                  <a:srgbClr val="92D050"/>
                </a:solidFill>
                <a:effectLst>
                  <a:outerShdw blurRad="38100" dist="38100" dir="2700000" algn="tl">
                    <a:srgbClr val="000000">
                      <a:alpha val="43137"/>
                    </a:srgbClr>
                  </a:outerShdw>
                </a:effectLst>
                <a:latin typeface="US" pitchFamily="82" charset="0"/>
              </a:rPr>
              <a:t>Climate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457200"/>
            <a:ext cx="7467600" cy="923330"/>
          </a:xfrm>
          <a:prstGeom prst="rect">
            <a:avLst/>
          </a:prstGeom>
          <a:noFill/>
        </p:spPr>
        <p:txBody>
          <a:bodyPr wrap="square" rtlCol="0">
            <a:spAutoFit/>
          </a:bodyPr>
          <a:lstStyle/>
          <a:p>
            <a:r>
              <a:rPr lang="en-US" sz="5400" dirty="0"/>
              <a:t>Homework for Science</a:t>
            </a:r>
          </a:p>
        </p:txBody>
      </p:sp>
      <p:sp>
        <p:nvSpPr>
          <p:cNvPr id="3" name="TextBox 2"/>
          <p:cNvSpPr txBox="1"/>
          <p:nvPr/>
        </p:nvSpPr>
        <p:spPr>
          <a:xfrm>
            <a:off x="457200" y="1524000"/>
            <a:ext cx="8382000" cy="1569660"/>
          </a:xfrm>
          <a:prstGeom prst="rect">
            <a:avLst/>
          </a:prstGeom>
          <a:noFill/>
        </p:spPr>
        <p:txBody>
          <a:bodyPr wrap="square" rtlCol="0">
            <a:spAutoFit/>
          </a:bodyPr>
          <a:lstStyle/>
          <a:p>
            <a:r>
              <a:rPr lang="en-US" sz="2400" dirty="0">
                <a:solidFill>
                  <a:srgbClr val="002060"/>
                </a:solidFill>
              </a:rPr>
              <a:t>Monday:   </a:t>
            </a:r>
          </a:p>
          <a:p>
            <a:r>
              <a:rPr lang="en-US" sz="2400" dirty="0">
                <a:solidFill>
                  <a:srgbClr val="002060"/>
                </a:solidFill>
              </a:rPr>
              <a:t>Tuesday:  </a:t>
            </a:r>
          </a:p>
          <a:p>
            <a:r>
              <a:rPr lang="en-US" sz="2400" dirty="0">
                <a:solidFill>
                  <a:srgbClr val="002060"/>
                </a:solidFill>
              </a:rPr>
              <a:t>Wednesday:</a:t>
            </a:r>
          </a:p>
          <a:p>
            <a:r>
              <a:rPr lang="en-US" sz="2400" dirty="0">
                <a:solidFill>
                  <a:srgbClr val="002060"/>
                </a:solidFill>
              </a:rPr>
              <a:t>Thursday:   </a:t>
            </a:r>
            <a:endParaRPr lang="en-US" sz="2400" dirty="0">
              <a:solidFill>
                <a:schemeClr val="accent2">
                  <a:lumMod val="40000"/>
                  <a:lumOff val="60000"/>
                </a:schemeClr>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09600" y="228600"/>
            <a:ext cx="5943600" cy="523220"/>
          </a:xfrm>
          <a:prstGeom prst="rect">
            <a:avLst/>
          </a:prstGeom>
          <a:noFill/>
        </p:spPr>
        <p:txBody>
          <a:bodyPr wrap="square" rtlCol="0">
            <a:spAutoFit/>
          </a:bodyPr>
          <a:lstStyle/>
          <a:p>
            <a:r>
              <a:rPr lang="en-US" sz="2800" dirty="0">
                <a:latin typeface="Book Antiqua" pitchFamily="18" charset="0"/>
              </a:rPr>
              <a:t>Monday, January 16</a:t>
            </a:r>
          </a:p>
        </p:txBody>
      </p:sp>
      <p:pic>
        <p:nvPicPr>
          <p:cNvPr id="1026" name="Picture 2" descr="MLK Represents More Than a Dream">
            <a:extLst>
              <a:ext uri="{FF2B5EF4-FFF2-40B4-BE49-F238E27FC236}">
                <a16:creationId xmlns:a16="http://schemas.microsoft.com/office/drawing/2014/main" id="{89C9ED6E-030F-42AE-A820-EEBE6D49B5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219200"/>
            <a:ext cx="7620000" cy="4762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8600" y="685800"/>
            <a:ext cx="8458200" cy="5139869"/>
          </a:xfrm>
          <a:prstGeom prst="rect">
            <a:avLst/>
          </a:prstGeom>
          <a:noFill/>
        </p:spPr>
        <p:txBody>
          <a:bodyPr wrap="square" rtlCol="0">
            <a:spAutoFit/>
          </a:bodyPr>
          <a:lstStyle/>
          <a:p>
            <a:r>
              <a:rPr lang="en-US" sz="2000" dirty="0">
                <a:solidFill>
                  <a:srgbClr val="002060"/>
                </a:solidFill>
              </a:rPr>
              <a:t>Standard:  S6E4. </a:t>
            </a:r>
            <a:r>
              <a:rPr lang="en-US" sz="2000" dirty="0">
                <a:solidFill>
                  <a:srgbClr val="FFFF00"/>
                </a:solidFill>
              </a:rPr>
              <a:t>c)</a:t>
            </a:r>
          </a:p>
          <a:p>
            <a:endParaRPr lang="en-US" sz="2000" dirty="0">
              <a:solidFill>
                <a:srgbClr val="FFFF00"/>
              </a:solidFill>
            </a:endParaRPr>
          </a:p>
          <a:p>
            <a:r>
              <a:rPr lang="en-US" sz="2000" dirty="0">
                <a:solidFill>
                  <a:srgbClr val="FFFF00"/>
                </a:solidFill>
              </a:rPr>
              <a:t>Develop a model demonstrating the interaction between unequal heating and the rotation of the Earth that causes local and global wind systems. </a:t>
            </a:r>
          </a:p>
          <a:p>
            <a:endParaRPr lang="en-US" sz="2000" dirty="0">
              <a:cs typeface="Arial" pitchFamily="34" charset="0"/>
            </a:endParaRPr>
          </a:p>
          <a:p>
            <a:r>
              <a:rPr lang="en-US" sz="2000" dirty="0">
                <a:solidFill>
                  <a:srgbClr val="002060"/>
                </a:solidFill>
              </a:rPr>
              <a:t>Learning Target: </a:t>
            </a:r>
            <a:r>
              <a:rPr lang="en-US" sz="2000" dirty="0"/>
              <a:t>I can explain how unequal heating and Earth’s rotation causes local and global wind systems.</a:t>
            </a:r>
          </a:p>
          <a:p>
            <a:endParaRPr lang="en-US" sz="2000" dirty="0"/>
          </a:p>
          <a:p>
            <a:r>
              <a:rPr lang="en-US" sz="2000" dirty="0">
                <a:solidFill>
                  <a:srgbClr val="002060"/>
                </a:solidFill>
              </a:rPr>
              <a:t>Warm-up:  </a:t>
            </a:r>
            <a:r>
              <a:rPr lang="en-US" sz="2000" dirty="0"/>
              <a:t>Chapter  11 Workbook Packet</a:t>
            </a:r>
          </a:p>
          <a:p>
            <a:endParaRPr lang="en-US" sz="2000" dirty="0"/>
          </a:p>
          <a:p>
            <a:r>
              <a:rPr lang="en-US" sz="2000" dirty="0">
                <a:solidFill>
                  <a:srgbClr val="002060"/>
                </a:solidFill>
              </a:rPr>
              <a:t>Work Session: </a:t>
            </a:r>
            <a:r>
              <a:rPr lang="en-US" sz="2000" dirty="0"/>
              <a:t>Unit: 3  Weather and Climate; TB Wind Systems; Review for Quiz </a:t>
            </a:r>
            <a:r>
              <a:rPr lang="en-US" sz="2000" dirty="0">
                <a:solidFill>
                  <a:srgbClr val="002060"/>
                </a:solidFill>
              </a:rPr>
              <a:t>Science Fair Project</a:t>
            </a:r>
          </a:p>
          <a:p>
            <a:endParaRPr lang="en-US" sz="2000" dirty="0"/>
          </a:p>
          <a:p>
            <a:r>
              <a:rPr lang="en-US" sz="2000" dirty="0">
                <a:solidFill>
                  <a:srgbClr val="002060"/>
                </a:solidFill>
              </a:rPr>
              <a:t>Closing: </a:t>
            </a:r>
            <a:r>
              <a:rPr lang="en-US" sz="2000" dirty="0"/>
              <a:t>Think Pair Share</a:t>
            </a:r>
          </a:p>
          <a:p>
            <a:endParaRPr lang="en-US" sz="2400" dirty="0"/>
          </a:p>
          <a:p>
            <a:r>
              <a:rPr lang="en-US" sz="2400" dirty="0">
                <a:solidFill>
                  <a:srgbClr val="002060"/>
                </a:solidFill>
              </a:rPr>
              <a:t>Reminders:  Quiz on Wednesday</a:t>
            </a:r>
            <a:endParaRPr lang="en-US" dirty="0"/>
          </a:p>
        </p:txBody>
      </p:sp>
      <p:sp>
        <p:nvSpPr>
          <p:cNvPr id="8" name="TextBox 7"/>
          <p:cNvSpPr txBox="1"/>
          <p:nvPr/>
        </p:nvSpPr>
        <p:spPr>
          <a:xfrm>
            <a:off x="609600" y="228600"/>
            <a:ext cx="5943600" cy="523220"/>
          </a:xfrm>
          <a:prstGeom prst="rect">
            <a:avLst/>
          </a:prstGeom>
          <a:noFill/>
        </p:spPr>
        <p:txBody>
          <a:bodyPr wrap="square" rtlCol="0">
            <a:spAutoFit/>
          </a:bodyPr>
          <a:lstStyle/>
          <a:p>
            <a:r>
              <a:rPr lang="en-US" sz="2800" dirty="0">
                <a:latin typeface="Book Antiqua" pitchFamily="18" charset="0"/>
              </a:rPr>
              <a:t>Tuesday, January 18</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8600" y="685800"/>
            <a:ext cx="8458200" cy="5139869"/>
          </a:xfrm>
          <a:prstGeom prst="rect">
            <a:avLst/>
          </a:prstGeom>
          <a:noFill/>
        </p:spPr>
        <p:txBody>
          <a:bodyPr wrap="square" rtlCol="0">
            <a:spAutoFit/>
          </a:bodyPr>
          <a:lstStyle/>
          <a:p>
            <a:r>
              <a:rPr lang="en-US" sz="2000" dirty="0">
                <a:solidFill>
                  <a:srgbClr val="002060"/>
                </a:solidFill>
              </a:rPr>
              <a:t>Standard:  S6E4.d  Construct an explanation of the relationship between air pressure, weather fronts, and air masses and meteorological events such as tornados and thunderstorms.</a:t>
            </a:r>
          </a:p>
          <a:p>
            <a:endParaRPr lang="en-US" sz="2000" dirty="0">
              <a:solidFill>
                <a:srgbClr val="FFFF00"/>
              </a:solidFill>
            </a:endParaRPr>
          </a:p>
          <a:p>
            <a:r>
              <a:rPr lang="en-US" sz="2000" dirty="0">
                <a:solidFill>
                  <a:srgbClr val="002060"/>
                </a:solidFill>
              </a:rPr>
              <a:t>Learning Target: </a:t>
            </a:r>
            <a:r>
              <a:rPr lang="en-US" sz="2000" dirty="0"/>
              <a:t>I can explain how the suns’ energy heats earth causing air pressure, air masses, and weather fronts that causes major weather events.</a:t>
            </a:r>
          </a:p>
          <a:p>
            <a:endParaRPr lang="en-US" sz="2000" dirty="0"/>
          </a:p>
          <a:p>
            <a:r>
              <a:rPr lang="en-US" sz="2000" dirty="0">
                <a:solidFill>
                  <a:srgbClr val="002060"/>
                </a:solidFill>
              </a:rPr>
              <a:t>Warm-up:  </a:t>
            </a:r>
            <a:r>
              <a:rPr lang="en-US" sz="2000" dirty="0"/>
              <a:t>Chapter  11 Workbook Packet</a:t>
            </a:r>
          </a:p>
          <a:p>
            <a:endParaRPr lang="en-US" sz="2000" dirty="0"/>
          </a:p>
          <a:p>
            <a:r>
              <a:rPr lang="en-US" sz="2000" dirty="0">
                <a:solidFill>
                  <a:srgbClr val="002060"/>
                </a:solidFill>
              </a:rPr>
              <a:t>Work Session: </a:t>
            </a:r>
            <a:r>
              <a:rPr lang="en-US" sz="2000" dirty="0"/>
              <a:t>Unit: 3  Weather and Climate; TB Wind Systems, weather fronts, air masses;  Quiz </a:t>
            </a:r>
          </a:p>
          <a:p>
            <a:r>
              <a:rPr lang="en-US" sz="2000" dirty="0">
                <a:solidFill>
                  <a:srgbClr val="002060"/>
                </a:solidFill>
              </a:rPr>
              <a:t>Science Fair Project</a:t>
            </a:r>
          </a:p>
          <a:p>
            <a:endParaRPr lang="en-US" sz="2000" dirty="0"/>
          </a:p>
          <a:p>
            <a:r>
              <a:rPr lang="en-US" sz="2000" dirty="0">
                <a:solidFill>
                  <a:srgbClr val="002060"/>
                </a:solidFill>
              </a:rPr>
              <a:t>Closing: TOD</a:t>
            </a:r>
            <a:endParaRPr lang="en-US" sz="2000" dirty="0"/>
          </a:p>
          <a:p>
            <a:endParaRPr lang="en-US" sz="2400" dirty="0"/>
          </a:p>
          <a:p>
            <a:r>
              <a:rPr lang="en-US" sz="2400" dirty="0">
                <a:solidFill>
                  <a:srgbClr val="002060"/>
                </a:solidFill>
              </a:rPr>
              <a:t>Reminders:  Quiz </a:t>
            </a:r>
            <a:endParaRPr lang="en-US" dirty="0"/>
          </a:p>
        </p:txBody>
      </p:sp>
      <p:sp>
        <p:nvSpPr>
          <p:cNvPr id="8" name="TextBox 7"/>
          <p:cNvSpPr txBox="1"/>
          <p:nvPr/>
        </p:nvSpPr>
        <p:spPr>
          <a:xfrm>
            <a:off x="609600" y="228600"/>
            <a:ext cx="5943600" cy="523220"/>
          </a:xfrm>
          <a:prstGeom prst="rect">
            <a:avLst/>
          </a:prstGeom>
          <a:noFill/>
        </p:spPr>
        <p:txBody>
          <a:bodyPr wrap="square" rtlCol="0">
            <a:spAutoFit/>
          </a:bodyPr>
          <a:lstStyle/>
          <a:p>
            <a:r>
              <a:rPr lang="en-US" sz="2800" dirty="0">
                <a:latin typeface="Book Antiqua" pitchFamily="18" charset="0"/>
              </a:rPr>
              <a:t>Wednesday, January 18</a:t>
            </a:r>
          </a:p>
        </p:txBody>
      </p:sp>
    </p:spTree>
    <p:extLst>
      <p:ext uri="{BB962C8B-B14F-4D97-AF65-F5344CB8AC3E}">
        <p14:creationId xmlns:p14="http://schemas.microsoft.com/office/powerpoint/2010/main" val="21086639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8600" y="685800"/>
            <a:ext cx="8458200" cy="4832092"/>
          </a:xfrm>
          <a:prstGeom prst="rect">
            <a:avLst/>
          </a:prstGeom>
          <a:noFill/>
        </p:spPr>
        <p:txBody>
          <a:bodyPr wrap="square" rtlCol="0">
            <a:spAutoFit/>
          </a:bodyPr>
          <a:lstStyle/>
          <a:p>
            <a:r>
              <a:rPr lang="en-US" sz="2000" dirty="0">
                <a:solidFill>
                  <a:srgbClr val="002060"/>
                </a:solidFill>
              </a:rPr>
              <a:t>Standard:  S6E4.d  Construct an explanation of the relationship between air pressure, weather fronts, and air masses and meteorological events such as tornados and thunderstorms.</a:t>
            </a:r>
          </a:p>
          <a:p>
            <a:endParaRPr lang="en-US" sz="2000" dirty="0">
              <a:solidFill>
                <a:srgbClr val="FFFF00"/>
              </a:solidFill>
            </a:endParaRPr>
          </a:p>
          <a:p>
            <a:r>
              <a:rPr lang="en-US" sz="2000" dirty="0">
                <a:solidFill>
                  <a:srgbClr val="002060"/>
                </a:solidFill>
              </a:rPr>
              <a:t>Learning Target: </a:t>
            </a:r>
            <a:r>
              <a:rPr lang="en-US" sz="2000" dirty="0"/>
              <a:t>I can explain how the suns’ energy heats earth causing air pressure, air masses, and weather fronts that causes major weather events.</a:t>
            </a:r>
          </a:p>
          <a:p>
            <a:endParaRPr lang="en-US" sz="2000" dirty="0"/>
          </a:p>
          <a:p>
            <a:r>
              <a:rPr lang="en-US" sz="2000" dirty="0">
                <a:solidFill>
                  <a:srgbClr val="002060"/>
                </a:solidFill>
              </a:rPr>
              <a:t>Warm-up:  </a:t>
            </a:r>
            <a:r>
              <a:rPr lang="en-US" sz="2000" dirty="0"/>
              <a:t>Chapter  11 Workbook Packet</a:t>
            </a:r>
          </a:p>
          <a:p>
            <a:endParaRPr lang="en-US" sz="2000" dirty="0"/>
          </a:p>
          <a:p>
            <a:r>
              <a:rPr lang="en-US" sz="2000" dirty="0">
                <a:solidFill>
                  <a:srgbClr val="002060"/>
                </a:solidFill>
              </a:rPr>
              <a:t>Work Session: </a:t>
            </a:r>
            <a:r>
              <a:rPr lang="en-US" sz="2000" dirty="0"/>
              <a:t>Unit: 3  Weather and Climate; TB Weather fronts and air masses;  Quiz </a:t>
            </a:r>
            <a:r>
              <a:rPr lang="en-US" sz="2000" dirty="0">
                <a:solidFill>
                  <a:srgbClr val="002060"/>
                </a:solidFill>
              </a:rPr>
              <a:t>Science Fair Project</a:t>
            </a:r>
          </a:p>
          <a:p>
            <a:endParaRPr lang="en-US" sz="2000" dirty="0"/>
          </a:p>
          <a:p>
            <a:r>
              <a:rPr lang="en-US" sz="2000" dirty="0">
                <a:solidFill>
                  <a:srgbClr val="002060"/>
                </a:solidFill>
              </a:rPr>
              <a:t>Closing: </a:t>
            </a:r>
            <a:r>
              <a:rPr lang="en-US" sz="2000" dirty="0"/>
              <a:t>Student Summarize </a:t>
            </a:r>
          </a:p>
          <a:p>
            <a:endParaRPr lang="en-US" sz="2400" dirty="0"/>
          </a:p>
          <a:p>
            <a:r>
              <a:rPr lang="en-US" sz="2400" dirty="0">
                <a:solidFill>
                  <a:srgbClr val="002060"/>
                </a:solidFill>
              </a:rPr>
              <a:t>Reminders:   </a:t>
            </a:r>
            <a:endParaRPr lang="en-US" dirty="0"/>
          </a:p>
        </p:txBody>
      </p:sp>
      <p:sp>
        <p:nvSpPr>
          <p:cNvPr id="8" name="TextBox 7"/>
          <p:cNvSpPr txBox="1"/>
          <p:nvPr/>
        </p:nvSpPr>
        <p:spPr>
          <a:xfrm>
            <a:off x="609600" y="228600"/>
            <a:ext cx="5943600" cy="523220"/>
          </a:xfrm>
          <a:prstGeom prst="rect">
            <a:avLst/>
          </a:prstGeom>
          <a:noFill/>
        </p:spPr>
        <p:txBody>
          <a:bodyPr wrap="square" rtlCol="0">
            <a:spAutoFit/>
          </a:bodyPr>
          <a:lstStyle/>
          <a:p>
            <a:r>
              <a:rPr lang="en-US" sz="2800" dirty="0">
                <a:latin typeface="Book Antiqua" pitchFamily="18" charset="0"/>
              </a:rPr>
              <a:t>Thursday, January 19</a:t>
            </a:r>
          </a:p>
        </p:txBody>
      </p:sp>
    </p:spTree>
    <p:extLst>
      <p:ext uri="{BB962C8B-B14F-4D97-AF65-F5344CB8AC3E}">
        <p14:creationId xmlns:p14="http://schemas.microsoft.com/office/powerpoint/2010/main" val="9932009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8600" y="685800"/>
            <a:ext cx="8458200" cy="5447645"/>
          </a:xfrm>
          <a:prstGeom prst="rect">
            <a:avLst/>
          </a:prstGeom>
          <a:noFill/>
        </p:spPr>
        <p:txBody>
          <a:bodyPr wrap="square" rtlCol="0">
            <a:spAutoFit/>
          </a:bodyPr>
          <a:lstStyle/>
          <a:p>
            <a:r>
              <a:rPr lang="en-US" sz="2000" dirty="0">
                <a:solidFill>
                  <a:srgbClr val="002060"/>
                </a:solidFill>
              </a:rPr>
              <a:t>Standard:  S6E4.d  Construct an explanation of the relationship between air pressure, weather fronts, and air masses and meteorological events such as tornados and thunderstorms.</a:t>
            </a:r>
          </a:p>
          <a:p>
            <a:endParaRPr lang="en-US" sz="2000" dirty="0">
              <a:solidFill>
                <a:srgbClr val="FFFF00"/>
              </a:solidFill>
            </a:endParaRPr>
          </a:p>
          <a:p>
            <a:r>
              <a:rPr lang="en-US" sz="2000" dirty="0">
                <a:solidFill>
                  <a:srgbClr val="002060"/>
                </a:solidFill>
              </a:rPr>
              <a:t>Learning Target: </a:t>
            </a:r>
            <a:r>
              <a:rPr lang="en-US" sz="2000" dirty="0"/>
              <a:t>I can explain how the suns’ energy heats earth causing air pressure, air masses, and weather fronts that causes major weather events.</a:t>
            </a:r>
          </a:p>
          <a:p>
            <a:endParaRPr lang="en-US" sz="2000" dirty="0"/>
          </a:p>
          <a:p>
            <a:r>
              <a:rPr lang="en-US" sz="2000" dirty="0">
                <a:solidFill>
                  <a:srgbClr val="002060"/>
                </a:solidFill>
              </a:rPr>
              <a:t>Warm-up:  </a:t>
            </a:r>
            <a:r>
              <a:rPr lang="en-US" sz="2000" dirty="0"/>
              <a:t>Chapter  13 Workbook Packet</a:t>
            </a:r>
          </a:p>
          <a:p>
            <a:endParaRPr lang="en-US" sz="2000" dirty="0"/>
          </a:p>
          <a:p>
            <a:r>
              <a:rPr lang="en-US" sz="2000" dirty="0">
                <a:solidFill>
                  <a:srgbClr val="002060"/>
                </a:solidFill>
              </a:rPr>
              <a:t>Work Session: </a:t>
            </a:r>
            <a:r>
              <a:rPr lang="en-US" sz="2000" dirty="0"/>
              <a:t>Unit: 3  Weather and Climate; TB  Tornadoes and Thunderstorms</a:t>
            </a:r>
            <a:r>
              <a:rPr lang="en-US" sz="2000"/>
              <a:t>; Stations</a:t>
            </a:r>
          </a:p>
          <a:p>
            <a:endParaRPr lang="en-US" sz="2000" dirty="0"/>
          </a:p>
          <a:p>
            <a:r>
              <a:rPr lang="en-US" sz="2000" dirty="0">
                <a:solidFill>
                  <a:srgbClr val="002060"/>
                </a:solidFill>
              </a:rPr>
              <a:t>Science Fair Project</a:t>
            </a:r>
          </a:p>
          <a:p>
            <a:endParaRPr lang="en-US" sz="2000" dirty="0"/>
          </a:p>
          <a:p>
            <a:r>
              <a:rPr lang="en-US" sz="2000" dirty="0">
                <a:solidFill>
                  <a:srgbClr val="002060"/>
                </a:solidFill>
              </a:rPr>
              <a:t>Closing: </a:t>
            </a:r>
            <a:r>
              <a:rPr lang="en-US" sz="2000" dirty="0"/>
              <a:t>Think Pair Share</a:t>
            </a:r>
          </a:p>
          <a:p>
            <a:endParaRPr lang="en-US" sz="2400" dirty="0"/>
          </a:p>
          <a:p>
            <a:r>
              <a:rPr lang="en-US" sz="2400" dirty="0">
                <a:solidFill>
                  <a:srgbClr val="002060"/>
                </a:solidFill>
              </a:rPr>
              <a:t>Reminders:  Quiz </a:t>
            </a:r>
            <a:endParaRPr lang="en-US" dirty="0"/>
          </a:p>
        </p:txBody>
      </p:sp>
      <p:sp>
        <p:nvSpPr>
          <p:cNvPr id="8" name="TextBox 7"/>
          <p:cNvSpPr txBox="1"/>
          <p:nvPr/>
        </p:nvSpPr>
        <p:spPr>
          <a:xfrm>
            <a:off x="609600" y="228600"/>
            <a:ext cx="5943600" cy="523220"/>
          </a:xfrm>
          <a:prstGeom prst="rect">
            <a:avLst/>
          </a:prstGeom>
          <a:noFill/>
        </p:spPr>
        <p:txBody>
          <a:bodyPr wrap="square" rtlCol="0">
            <a:spAutoFit/>
          </a:bodyPr>
          <a:lstStyle/>
          <a:p>
            <a:r>
              <a:rPr lang="en-US" sz="2800" dirty="0">
                <a:latin typeface="Book Antiqua" pitchFamily="18" charset="0"/>
              </a:rPr>
              <a:t>Friday, January 20</a:t>
            </a:r>
          </a:p>
        </p:txBody>
      </p:sp>
    </p:spTree>
    <p:extLst>
      <p:ext uri="{BB962C8B-B14F-4D97-AF65-F5344CB8AC3E}">
        <p14:creationId xmlns:p14="http://schemas.microsoft.com/office/powerpoint/2010/main" val="31654295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L-P Schools' science fair has 3 perfect scores, 12 superior ratings">
            <a:extLst>
              <a:ext uri="{FF2B5EF4-FFF2-40B4-BE49-F238E27FC236}">
                <a16:creationId xmlns:a16="http://schemas.microsoft.com/office/drawing/2014/main" id="{6EBCF501-2374-4B47-A38D-C288BF72359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5400" y="1752600"/>
            <a:ext cx="6705600" cy="301752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786468F7-51E1-4496-94BE-9EE97B4957F7}"/>
              </a:ext>
            </a:extLst>
          </p:cNvPr>
          <p:cNvSpPr/>
          <p:nvPr/>
        </p:nvSpPr>
        <p:spPr>
          <a:xfrm>
            <a:off x="1371600" y="457200"/>
            <a:ext cx="6517490"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Science Fair Project</a:t>
            </a:r>
          </a:p>
        </p:txBody>
      </p:sp>
      <p:sp>
        <p:nvSpPr>
          <p:cNvPr id="4" name="TextBox 3"/>
          <p:cNvSpPr txBox="1"/>
          <p:nvPr/>
        </p:nvSpPr>
        <p:spPr>
          <a:xfrm>
            <a:off x="381000" y="5105400"/>
            <a:ext cx="8305800" cy="584775"/>
          </a:xfrm>
          <a:prstGeom prst="rect">
            <a:avLst/>
          </a:prstGeom>
          <a:noFill/>
        </p:spPr>
        <p:txBody>
          <a:bodyPr wrap="square" rtlCol="0">
            <a:spAutoFit/>
          </a:bodyPr>
          <a:lstStyle/>
          <a:p>
            <a:r>
              <a:rPr lang="en-US" sz="3200" dirty="0">
                <a:solidFill>
                  <a:srgbClr val="FFFF00"/>
                </a:solidFill>
                <a:hlinkClick r:id="rId4"/>
              </a:rPr>
              <a:t>Video Link to How to do a Science Fair Project</a:t>
            </a:r>
            <a:endParaRPr lang="en-US" sz="3200" dirty="0">
              <a:solidFill>
                <a:srgbClr val="FFFF00"/>
              </a:solidFill>
            </a:endParaRPr>
          </a:p>
        </p:txBody>
      </p:sp>
    </p:spTree>
    <p:extLst>
      <p:ext uri="{BB962C8B-B14F-4D97-AF65-F5344CB8AC3E}">
        <p14:creationId xmlns:p14="http://schemas.microsoft.com/office/powerpoint/2010/main" val="38292498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Ready, Set, Invent! The Google Science Fair is Launched | KQED">
            <a:extLst>
              <a:ext uri="{FF2B5EF4-FFF2-40B4-BE49-F238E27FC236}">
                <a16:creationId xmlns:a16="http://schemas.microsoft.com/office/drawing/2014/main" id="{D8D5CFAD-2E22-4364-AFAE-35CB4CE70F5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3600" y="2438400"/>
            <a:ext cx="4762500" cy="317182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Google Science Fair, the competition for teenagers who want to change the  world, begins enrollments - Business Review">
            <a:extLst>
              <a:ext uri="{FF2B5EF4-FFF2-40B4-BE49-F238E27FC236}">
                <a16:creationId xmlns:a16="http://schemas.microsoft.com/office/drawing/2014/main" id="{5159DA90-8A89-405D-B089-F6C4B98157D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76450" y="381000"/>
            <a:ext cx="4876800" cy="176191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397394A-2618-44C6-AF07-C1D3B672C4A1}"/>
              </a:ext>
            </a:extLst>
          </p:cNvPr>
          <p:cNvSpPr txBox="1"/>
          <p:nvPr/>
        </p:nvSpPr>
        <p:spPr>
          <a:xfrm>
            <a:off x="3505200" y="5888779"/>
            <a:ext cx="4552950" cy="381000"/>
          </a:xfrm>
          <a:prstGeom prst="rect">
            <a:avLst/>
          </a:prstGeom>
          <a:noFill/>
        </p:spPr>
        <p:txBody>
          <a:bodyPr wrap="square" rtlCol="0">
            <a:spAutoFit/>
          </a:bodyPr>
          <a:lstStyle/>
          <a:p>
            <a:r>
              <a:rPr lang="en-US" dirty="0">
                <a:hlinkClick r:id="rId5"/>
              </a:rPr>
              <a:t>Video Link to video</a:t>
            </a:r>
            <a:endParaRPr lang="en-US" dirty="0"/>
          </a:p>
        </p:txBody>
      </p:sp>
    </p:spTree>
    <p:extLst>
      <p:ext uri="{BB962C8B-B14F-4D97-AF65-F5344CB8AC3E}">
        <p14:creationId xmlns:p14="http://schemas.microsoft.com/office/powerpoint/2010/main" val="32745213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ientific_method.width-1500.png"/>
          <p:cNvPicPr>
            <a:picLocks noChangeAspect="1"/>
          </p:cNvPicPr>
          <p:nvPr/>
        </p:nvPicPr>
        <p:blipFill>
          <a:blip r:embed="rId3" cstate="print"/>
          <a:stretch>
            <a:fillRect/>
          </a:stretch>
        </p:blipFill>
        <p:spPr>
          <a:xfrm>
            <a:off x="533400" y="228600"/>
            <a:ext cx="7747099" cy="637703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751D67E-92E4-4F68-B5DC-66038420D2B1}"/>
              </a:ext>
            </a:extLst>
          </p:cNvPr>
          <p:cNvSpPr/>
          <p:nvPr/>
        </p:nvSpPr>
        <p:spPr>
          <a:xfrm>
            <a:off x="595423" y="304800"/>
            <a:ext cx="7953153" cy="5170646"/>
          </a:xfrm>
          <a:prstGeom prst="rect">
            <a:avLst/>
          </a:prstGeom>
        </p:spPr>
        <p:txBody>
          <a:bodyPr wrap="square">
            <a:spAutoFit/>
          </a:bodyPr>
          <a:lstStyle/>
          <a:p>
            <a:r>
              <a:rPr lang="en-US" sz="2400" dirty="0"/>
              <a:t>S6E4. Obtain, evaluate, and communicate information about how the sun, land, and water affect climate and weather. </a:t>
            </a:r>
          </a:p>
          <a:p>
            <a:endParaRPr lang="en-US" sz="2400" dirty="0"/>
          </a:p>
          <a:p>
            <a:endParaRPr lang="en-US" sz="2400" dirty="0"/>
          </a:p>
          <a:p>
            <a:r>
              <a:rPr lang="en-US" sz="2400" dirty="0"/>
              <a:t>c.    Develop a model demonstrating the interaction between unequal heating and the rotation of the Earth that causes local and global wind systems. </a:t>
            </a:r>
          </a:p>
          <a:p>
            <a:pPr marL="342900" indent="-342900">
              <a:buAutoNum type="alphaLcPeriod"/>
            </a:pPr>
            <a:endParaRPr lang="en-US" sz="2400" dirty="0"/>
          </a:p>
          <a:p>
            <a:r>
              <a:rPr lang="en-US" sz="2400" dirty="0"/>
              <a:t>d.   Construct an explanation of the relationship between air pressure, weather fronts, and air masses and meteorological events such as tornados and thunderstorms.</a:t>
            </a:r>
          </a:p>
          <a:p>
            <a:pPr marL="342900" indent="-342900">
              <a:buAutoNum type="alphaLcPeriod"/>
            </a:pPr>
            <a:endParaRPr lang="en-US" dirty="0"/>
          </a:p>
        </p:txBody>
      </p:sp>
    </p:spTree>
    <p:extLst>
      <p:ext uri="{BB962C8B-B14F-4D97-AF65-F5344CB8AC3E}">
        <p14:creationId xmlns:p14="http://schemas.microsoft.com/office/powerpoint/2010/main" val="14608966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751D67E-92E4-4F68-B5DC-66038420D2B1}"/>
              </a:ext>
            </a:extLst>
          </p:cNvPr>
          <p:cNvSpPr/>
          <p:nvPr/>
        </p:nvSpPr>
        <p:spPr>
          <a:xfrm>
            <a:off x="595423" y="304800"/>
            <a:ext cx="7953153" cy="6463308"/>
          </a:xfrm>
          <a:prstGeom prst="rect">
            <a:avLst/>
          </a:prstGeom>
        </p:spPr>
        <p:txBody>
          <a:bodyPr wrap="square">
            <a:spAutoFit/>
          </a:bodyPr>
          <a:lstStyle/>
          <a:p>
            <a:r>
              <a:rPr lang="en-US" dirty="0"/>
              <a:t>S6E4. Obtain, evaluate, and communicate information about how the sun, land, and water affect climate and weather. </a:t>
            </a:r>
          </a:p>
          <a:p>
            <a:endParaRPr lang="en-US" dirty="0"/>
          </a:p>
          <a:p>
            <a:pPr marL="342900" indent="-342900">
              <a:buAutoNum type="alphaLcPeriod"/>
            </a:pPr>
            <a:r>
              <a:rPr lang="en-US" dirty="0"/>
              <a:t>Analyze and interpret data to compare and contrast the composition of Earth’s atmospheric layers (including the ozone layer) and greenhouse gases. (Clarification statement: Earth’s atmospheric layers include the troposphere, stratosphere, mesosphere, and thermosphere.)</a:t>
            </a:r>
          </a:p>
          <a:p>
            <a:pPr marL="342900" indent="-342900">
              <a:buAutoNum type="alphaLcPeriod"/>
            </a:pPr>
            <a:endParaRPr lang="en-US" dirty="0"/>
          </a:p>
          <a:p>
            <a:pPr marL="342900" indent="-342900">
              <a:buAutoNum type="alphaLcPeriod"/>
            </a:pPr>
            <a:r>
              <a:rPr lang="en-US" dirty="0">
                <a:highlight>
                  <a:srgbClr val="FF0000"/>
                </a:highlight>
              </a:rPr>
              <a:t> Plan and carry out an investigation to demonstrate how energy from the sun transfers heat to air, land and water at different rates. (Clarification statement: Heat transfer should include the processes of conduction, convection, and radiation.) </a:t>
            </a:r>
          </a:p>
          <a:p>
            <a:pPr marL="342900" indent="-342900">
              <a:buAutoNum type="alphaLcPeriod"/>
            </a:pPr>
            <a:endParaRPr lang="en-US" dirty="0"/>
          </a:p>
          <a:p>
            <a:pPr marL="342900" indent="-342900">
              <a:buAutoNum type="alphaLcPeriod"/>
            </a:pPr>
            <a:r>
              <a:rPr lang="en-US" dirty="0"/>
              <a:t>Develop a model demonstrating the interaction between unequal heating and the rotation of the Earth that causes local and global wind systems. </a:t>
            </a:r>
          </a:p>
          <a:p>
            <a:pPr marL="342900" indent="-342900">
              <a:buAutoNum type="alphaLcPeriod"/>
            </a:pPr>
            <a:endParaRPr lang="en-US" dirty="0"/>
          </a:p>
          <a:p>
            <a:pPr marL="342900" indent="-342900">
              <a:buAutoNum type="alphaLcPeriod"/>
            </a:pPr>
            <a:r>
              <a:rPr lang="en-US" dirty="0"/>
              <a:t>Construct an explanation of the relationship between air pressure, weather fronts, and air masses and meteorological events such as tornados and thunderstorms.</a:t>
            </a:r>
          </a:p>
          <a:p>
            <a:pPr marL="342900" indent="-342900">
              <a:buAutoNum type="alphaLcPeriod"/>
            </a:pPr>
            <a:endParaRPr lang="en-US" dirty="0"/>
          </a:p>
          <a:p>
            <a:pPr marL="342900" indent="-342900">
              <a:buAutoNum type="alphaLcPeriod"/>
            </a:pPr>
            <a:r>
              <a:rPr lang="en-US" dirty="0"/>
              <a:t> Analyze and interpret weather data to explain the effects of moisture evaporating from the ocean on weather patterns and weather events such as hurricanes. </a:t>
            </a:r>
          </a:p>
        </p:txBody>
      </p:sp>
    </p:spTree>
    <p:extLst>
      <p:ext uri="{BB962C8B-B14F-4D97-AF65-F5344CB8AC3E}">
        <p14:creationId xmlns:p14="http://schemas.microsoft.com/office/powerpoint/2010/main" val="42764914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3244C3D-E79D-4737-83CE-916AAC642E8C}"/>
              </a:ext>
            </a:extLst>
          </p:cNvPr>
          <p:cNvSpPr/>
          <p:nvPr/>
        </p:nvSpPr>
        <p:spPr>
          <a:xfrm>
            <a:off x="609600" y="228600"/>
            <a:ext cx="7924800" cy="1938992"/>
          </a:xfrm>
          <a:prstGeom prst="rect">
            <a:avLst/>
          </a:prstGeom>
        </p:spPr>
        <p:txBody>
          <a:bodyPr wrap="square">
            <a:spAutoFit/>
          </a:bodyPr>
          <a:lstStyle/>
          <a:p>
            <a:r>
              <a:rPr lang="en-US" sz="2400" b="1" dirty="0">
                <a:solidFill>
                  <a:schemeClr val="bg1"/>
                </a:solidFill>
                <a:latin typeface="Book Antiqua" pitchFamily="18" charset="0"/>
              </a:rPr>
              <a:t>Plan and carry out an investigation to demonstrate how energy from the sun transfers heat to air, land and water at different rates. </a:t>
            </a:r>
          </a:p>
          <a:p>
            <a:r>
              <a:rPr lang="en-US" sz="2400" b="1" dirty="0">
                <a:solidFill>
                  <a:schemeClr val="bg1"/>
                </a:solidFill>
                <a:latin typeface="Book Antiqua" pitchFamily="18" charset="0"/>
              </a:rPr>
              <a:t>(Clarification statement: Heat transfer should include the processes of conduction, convection, and radiation.) </a:t>
            </a:r>
          </a:p>
        </p:txBody>
      </p:sp>
      <p:pic>
        <p:nvPicPr>
          <p:cNvPr id="2050" name="Picture 2" descr="Understanding Solar Radiation">
            <a:extLst>
              <a:ext uri="{FF2B5EF4-FFF2-40B4-BE49-F238E27FC236}">
                <a16:creationId xmlns:a16="http://schemas.microsoft.com/office/drawing/2014/main" id="{CD5ABDA8-96D7-4C32-90CF-56CD482E895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2362200"/>
            <a:ext cx="5105400" cy="38185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62068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hat's the Difference Between Conduction, Convection, and Radiation? |  Machine Design">
            <a:extLst>
              <a:ext uri="{FF2B5EF4-FFF2-40B4-BE49-F238E27FC236}">
                <a16:creationId xmlns:a16="http://schemas.microsoft.com/office/drawing/2014/main" id="{984C2932-37CE-4EEF-A490-435779917AE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5943" y="1143000"/>
            <a:ext cx="7452114" cy="4143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75706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AutoShape 2" descr="Heat transfer diagram"/>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 name="Picture 2" descr="heat_transfer_large_0.png"/>
          <p:cNvPicPr>
            <a:picLocks noChangeAspect="1"/>
          </p:cNvPicPr>
          <p:nvPr/>
        </p:nvPicPr>
        <p:blipFill>
          <a:blip r:embed="rId3" cstate="print"/>
          <a:stretch>
            <a:fillRect/>
          </a:stretch>
        </p:blipFill>
        <p:spPr>
          <a:xfrm>
            <a:off x="2057400" y="3200400"/>
            <a:ext cx="4318000" cy="3238500"/>
          </a:xfrm>
          <a:prstGeom prst="rect">
            <a:avLst/>
          </a:prstGeom>
        </p:spPr>
      </p:pic>
      <p:sp>
        <p:nvSpPr>
          <p:cNvPr id="4" name="Rectangle 3"/>
          <p:cNvSpPr/>
          <p:nvPr/>
        </p:nvSpPr>
        <p:spPr>
          <a:xfrm>
            <a:off x="228600" y="304800"/>
            <a:ext cx="8382000" cy="2862322"/>
          </a:xfrm>
          <a:prstGeom prst="rect">
            <a:avLst/>
          </a:prstGeom>
        </p:spPr>
        <p:txBody>
          <a:bodyPr wrap="square">
            <a:spAutoFit/>
          </a:bodyPr>
          <a:lstStyle/>
          <a:p>
            <a:r>
              <a:rPr lang="en-US" dirty="0"/>
              <a:t>S6E4. Obtain, evaluate, and communicate information about how the sun, land, and water affect climate and weather. </a:t>
            </a:r>
          </a:p>
          <a:p>
            <a:pPr marL="342900" indent="-342900"/>
            <a:endParaRPr lang="en-US" dirty="0"/>
          </a:p>
          <a:p>
            <a:pPr marL="342900" indent="-342900"/>
            <a:r>
              <a:rPr lang="en-US" dirty="0">
                <a:highlight>
                  <a:srgbClr val="FF0000"/>
                </a:highlight>
              </a:rPr>
              <a:t>B    Plan and carry out an investigation to demonstrate how energy from the sun transfers heat to air, land and water at different rates. (Clarification statement: Heat transfer should include the processes of conduction, convection, and radiation.) </a:t>
            </a:r>
          </a:p>
          <a:p>
            <a:pPr marL="342900" indent="-342900">
              <a:buAutoNum type="alphaLcPeriod"/>
            </a:pPr>
            <a:endParaRPr lang="en-US" dirty="0"/>
          </a:p>
          <a:p>
            <a:pPr marL="342900" indent="-342900"/>
            <a:r>
              <a:rPr lang="en-US" dirty="0"/>
              <a:t>C    Develop a model demonstrating the interaction between unequal heating and the rotation of the Earth that causes local and global wind systems.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AutoShape 2" descr="Heat transfer diagram"/>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 name="Picture 2" descr="heat_transfer_large_0.png"/>
          <p:cNvPicPr>
            <a:picLocks noChangeAspect="1"/>
          </p:cNvPicPr>
          <p:nvPr/>
        </p:nvPicPr>
        <p:blipFill>
          <a:blip r:embed="rId3" cstate="print"/>
          <a:stretch>
            <a:fillRect/>
          </a:stretch>
        </p:blipFill>
        <p:spPr>
          <a:xfrm>
            <a:off x="762000" y="533400"/>
            <a:ext cx="7314286" cy="548571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533400"/>
            <a:ext cx="7543800" cy="1200329"/>
          </a:xfrm>
          <a:prstGeom prst="rect">
            <a:avLst/>
          </a:prstGeom>
        </p:spPr>
        <p:txBody>
          <a:bodyPr wrap="square">
            <a:spAutoFit/>
          </a:bodyPr>
          <a:lstStyle/>
          <a:p>
            <a:r>
              <a:rPr lang="en-US" sz="2400" dirty="0">
                <a:solidFill>
                  <a:srgbClr val="7030A0"/>
                </a:solidFill>
              </a:rPr>
              <a:t>radiation </a:t>
            </a:r>
            <a:r>
              <a:rPr lang="en-US" sz="2400" dirty="0"/>
              <a:t>is the emission or transmission of energy in the form of waves or particles through space or through a material medium.</a:t>
            </a:r>
          </a:p>
        </p:txBody>
      </p:sp>
      <p:sp>
        <p:nvSpPr>
          <p:cNvPr id="3" name="Rectangle 2"/>
          <p:cNvSpPr/>
          <p:nvPr/>
        </p:nvSpPr>
        <p:spPr>
          <a:xfrm>
            <a:off x="762000" y="2286000"/>
            <a:ext cx="7772400" cy="1569660"/>
          </a:xfrm>
          <a:prstGeom prst="rect">
            <a:avLst/>
          </a:prstGeom>
        </p:spPr>
        <p:txBody>
          <a:bodyPr wrap="square">
            <a:spAutoFit/>
          </a:bodyPr>
          <a:lstStyle/>
          <a:p>
            <a:r>
              <a:rPr lang="en-US" sz="2400" dirty="0">
                <a:solidFill>
                  <a:srgbClr val="7030A0"/>
                </a:solidFill>
              </a:rPr>
              <a:t>Conduction</a:t>
            </a:r>
            <a:r>
              <a:rPr lang="en-US" sz="2400" dirty="0"/>
              <a:t> is the process by which heat is transferred from the hotter end to the colder end of an object. The ability of the object to conduct heat is known as its thermal conductivity, and is denoted k.</a:t>
            </a:r>
          </a:p>
        </p:txBody>
      </p:sp>
      <p:sp>
        <p:nvSpPr>
          <p:cNvPr id="4" name="Rectangle 3"/>
          <p:cNvSpPr/>
          <p:nvPr/>
        </p:nvSpPr>
        <p:spPr>
          <a:xfrm>
            <a:off x="762000" y="4572000"/>
            <a:ext cx="7696200" cy="1938992"/>
          </a:xfrm>
          <a:prstGeom prst="rect">
            <a:avLst/>
          </a:prstGeom>
        </p:spPr>
        <p:txBody>
          <a:bodyPr wrap="square">
            <a:spAutoFit/>
          </a:bodyPr>
          <a:lstStyle/>
          <a:p>
            <a:r>
              <a:rPr lang="en-US" sz="2400" dirty="0">
                <a:solidFill>
                  <a:srgbClr val="7030A0"/>
                </a:solidFill>
              </a:rPr>
              <a:t>Convection </a:t>
            </a:r>
            <a:r>
              <a:rPr lang="en-US" sz="2400" dirty="0"/>
              <a:t>the movement caused within a fluid by the tendency of hotter and therefore less dense material to rise, and colder, denser material to sink under the influence of gravity, which consequently results in transfer of heat.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0" y="0"/>
            <a:ext cx="5715000" cy="0"/>
          </a:xfrm>
          <a:prstGeom prst="rect">
            <a:avLst/>
          </a:prstGeom>
          <a:solidFill>
            <a:srgbClr val="FFFFFF"/>
          </a:solid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en-US" sz="800" b="0" i="0" u="none" strike="noStrike" cap="none" normalizeH="0" baseline="0">
                <a:ln>
                  <a:noFill/>
                </a:ln>
                <a:solidFill>
                  <a:srgbClr val="EEEEEE"/>
                </a:solidFill>
                <a:effectLst/>
                <a:latin typeface="YouTube Noto"/>
                <a:cs typeface="Arial" pitchFamily="34" charset="0"/>
              </a:rPr>
            </a:br>
            <a:endParaRPr kumimoji="0" lang="en-US" sz="800" b="0" i="0" u="none" strike="noStrike" cap="none" normalizeH="0" baseline="0">
              <a:ln>
                <a:noFill/>
              </a:ln>
              <a:solidFill>
                <a:srgbClr val="EEEEEE"/>
              </a:solidFill>
              <a:effectLst/>
              <a:latin typeface="YouTube Noto"/>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050" name="Rectangle 2"/>
          <p:cNvSpPr>
            <a:spLocks noChangeArrowheads="1"/>
          </p:cNvSpPr>
          <p:nvPr/>
        </p:nvSpPr>
        <p:spPr bwMode="auto">
          <a:xfrm>
            <a:off x="0" y="0"/>
            <a:ext cx="5715000" cy="0"/>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051" name="Rectangle 3"/>
          <p:cNvSpPr>
            <a:spLocks noChangeArrowheads="1"/>
          </p:cNvSpPr>
          <p:nvPr/>
        </p:nvSpPr>
        <p:spPr bwMode="auto">
          <a:xfrm>
            <a:off x="0" y="0"/>
            <a:ext cx="5715000" cy="0"/>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052" name="Rectangle 4"/>
          <p:cNvSpPr>
            <a:spLocks noChangeArrowheads="1"/>
          </p:cNvSpPr>
          <p:nvPr/>
        </p:nvSpPr>
        <p:spPr bwMode="auto">
          <a:xfrm>
            <a:off x="0" y="0"/>
            <a:ext cx="5500688" cy="0"/>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 name="TextBox 6"/>
          <p:cNvSpPr txBox="1"/>
          <p:nvPr/>
        </p:nvSpPr>
        <p:spPr>
          <a:xfrm>
            <a:off x="762000" y="457200"/>
            <a:ext cx="7086600" cy="1077218"/>
          </a:xfrm>
          <a:prstGeom prst="rect">
            <a:avLst/>
          </a:prstGeom>
          <a:noFill/>
        </p:spPr>
        <p:txBody>
          <a:bodyPr wrap="square" rtlCol="0">
            <a:spAutoFit/>
          </a:bodyPr>
          <a:lstStyle/>
          <a:p>
            <a:r>
              <a:rPr lang="en-US" sz="3200" dirty="0">
                <a:hlinkClick r:id="rId3"/>
              </a:rPr>
              <a:t>Video link:  Conduction, Convection, Radiation</a:t>
            </a:r>
            <a:endParaRPr lang="en-US" sz="3200" dirty="0"/>
          </a:p>
        </p:txBody>
      </p:sp>
      <p:sp>
        <p:nvSpPr>
          <p:cNvPr id="8" name="TextBox 7"/>
          <p:cNvSpPr txBox="1"/>
          <p:nvPr/>
        </p:nvSpPr>
        <p:spPr>
          <a:xfrm>
            <a:off x="533400" y="5257800"/>
            <a:ext cx="5562600" cy="646331"/>
          </a:xfrm>
          <a:prstGeom prst="rect">
            <a:avLst/>
          </a:prstGeom>
          <a:noFill/>
        </p:spPr>
        <p:txBody>
          <a:bodyPr wrap="square" rtlCol="0">
            <a:spAutoFit/>
          </a:bodyPr>
          <a:lstStyle/>
          <a:p>
            <a:r>
              <a:rPr lang="en-US" sz="3600" dirty="0">
                <a:hlinkClick r:id="rId4"/>
              </a:rPr>
              <a:t>Video Link; Heat Transfer</a:t>
            </a:r>
            <a:endParaRPr lang="en-US" sz="3600" dirty="0"/>
          </a:p>
        </p:txBody>
      </p:sp>
      <p:pic>
        <p:nvPicPr>
          <p:cNvPr id="2057" name="Picture 9" descr="Diagram showing how heat transfer — Stock Vector"/>
          <p:cNvPicPr>
            <a:picLocks noChangeAspect="1" noChangeArrowheads="1"/>
          </p:cNvPicPr>
          <p:nvPr/>
        </p:nvPicPr>
        <p:blipFill>
          <a:blip r:embed="rId5" cstate="print"/>
          <a:srcRect/>
          <a:stretch>
            <a:fillRect/>
          </a:stretch>
        </p:blipFill>
        <p:spPr bwMode="auto">
          <a:xfrm>
            <a:off x="3962400" y="1600200"/>
            <a:ext cx="4142912" cy="3200400"/>
          </a:xfrm>
          <a:prstGeom prst="rect">
            <a:avLst/>
          </a:prstGeom>
          <a:noFill/>
        </p:spPr>
      </p:pic>
      <p:sp>
        <p:nvSpPr>
          <p:cNvPr id="2059" name="AutoShape 11" descr="https://www.solpass.org/science6-8-new/s8/images/cond_conv_rad_small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4318</TotalTime>
  <Words>951</Words>
  <Application>Microsoft Office PowerPoint</Application>
  <PresentationFormat>On-screen Show (4:3)</PresentationFormat>
  <Paragraphs>115</Paragraphs>
  <Slides>18</Slides>
  <Notes>18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Aharoni</vt:lpstr>
      <vt:lpstr>Arial</vt:lpstr>
      <vt:lpstr>Book Antiqua</vt:lpstr>
      <vt:lpstr>Calibri</vt:lpstr>
      <vt:lpstr>Constantia</vt:lpstr>
      <vt:lpstr>Times New Roman</vt:lpstr>
      <vt:lpstr>US</vt:lpstr>
      <vt:lpstr>Wingdings 2</vt:lpstr>
      <vt:lpstr>YouTube Noto</vt:lpstr>
      <vt:lpstr>Paper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Sylvia Porter</dc:creator>
  <cp:lastModifiedBy>Johnson, Richard</cp:lastModifiedBy>
  <cp:revision>129</cp:revision>
  <dcterms:created xsi:type="dcterms:W3CDTF">2022-08-17T18:07:01Z</dcterms:created>
  <dcterms:modified xsi:type="dcterms:W3CDTF">2023-01-17T15:04:43Z</dcterms:modified>
</cp:coreProperties>
</file>